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12" r:id="rId1"/>
  </p:sldMasterIdLst>
  <p:sldIdLst>
    <p:sldId id="256" r:id="rId2"/>
    <p:sldId id="257" r:id="rId3"/>
    <p:sldId id="258" r:id="rId4"/>
    <p:sldId id="259" r:id="rId5"/>
    <p:sldId id="260" r:id="rId6"/>
    <p:sldId id="266" r:id="rId7"/>
    <p:sldId id="263" r:id="rId8"/>
    <p:sldId id="264" r:id="rId9"/>
    <p:sldId id="262" r:id="rId10"/>
    <p:sldId id="265" r:id="rId11"/>
    <p:sldId id="267" r:id="rId12"/>
    <p:sldId id="268" r:id="rId13"/>
    <p:sldId id="269" r:id="rId14"/>
    <p:sldId id="270" r:id="rId1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11" d="100"/>
          <a:sy n="111" d="100"/>
        </p:scale>
        <p:origin x="-1602" y="-7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orizon.png"/>
          <p:cNvPicPr>
            <a:picLocks noChangeAspect="1"/>
          </p:cNvPicPr>
          <p:nvPr/>
        </p:nvPicPr>
        <p:blipFill>
          <a:blip r:embed="rId2" cstate="print"/>
          <a:srcRect t="33333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FDCB0-67AB-4CCC-B749-A6B70F8266BE}" type="datetimeFigureOut">
              <a:rPr lang="en-US" smtClean="0"/>
              <a:t>4/28/2015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3F13D-B50A-4E5E-9756-3287A28E42A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3886200"/>
            <a:ext cx="64008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17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007888"/>
            <a:ext cx="7772400" cy="1470025"/>
          </a:xfrm>
        </p:spPr>
        <p:txBody>
          <a:bodyPr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FDCB0-67AB-4CCC-B749-A6B70F8266BE}" type="datetimeFigureOut">
              <a:rPr lang="en-US" smtClean="0"/>
              <a:t>4/28/2015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3F13D-B50A-4E5E-9756-3287A28E42A1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FDCB0-67AB-4CCC-B749-A6B70F8266BE}" type="datetimeFigureOut">
              <a:rPr lang="en-US" smtClean="0"/>
              <a:t>4/28/2015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3F13D-B50A-4E5E-9756-3287A28E42A1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FDCB0-67AB-4CCC-B749-A6B70F8266BE}" type="datetimeFigureOut">
              <a:rPr lang="en-US" smtClean="0"/>
              <a:t>4/28/2015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3F13D-B50A-4E5E-9756-3287A28E42A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09600" y="1600200"/>
            <a:ext cx="79248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4962525"/>
            <a:ext cx="7885113" cy="1362075"/>
          </a:xfrm>
        </p:spPr>
        <p:txBody>
          <a:bodyPr anchor="t"/>
          <a:lstStyle>
            <a:lvl1pPr algn="l">
              <a:defRPr sz="3200" b="0" i="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3462338"/>
            <a:ext cx="7885113" cy="1500187"/>
          </a:xfrm>
        </p:spPr>
        <p:txBody>
          <a:bodyPr anchor="b">
            <a:normAutofit/>
          </a:bodyPr>
          <a:lstStyle>
            <a:lvl1pPr marL="0" indent="0">
              <a:buNone/>
              <a:defRPr sz="1700" baseline="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FDCB0-67AB-4CCC-B749-A6B70F8266BE}" type="datetimeFigureOut">
              <a:rPr lang="en-US" smtClean="0"/>
              <a:t>4/28/2015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3F13D-B50A-4E5E-9756-3287A28E42A1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609600" y="1600200"/>
            <a:ext cx="3733800" cy="4114800"/>
          </a:xfrm>
        </p:spPr>
        <p:txBody>
          <a:bodyPr/>
          <a:lstStyle>
            <a:lvl5pPr>
              <a:defRPr/>
            </a:lvl5pPr>
            <a:lvl6pPr>
              <a:buClr>
                <a:schemeClr val="tx2"/>
              </a:buClr>
              <a:buFont typeface="Arial" pitchFamily="34" charset="0"/>
              <a:buChar char="•"/>
              <a:defRPr/>
            </a:lvl6pPr>
            <a:lvl7pPr>
              <a:buClr>
                <a:schemeClr val="tx2"/>
              </a:buClr>
              <a:buFont typeface="Arial" pitchFamily="34" charset="0"/>
              <a:buChar char="•"/>
              <a:defRPr/>
            </a:lvl7pPr>
            <a:lvl8pPr>
              <a:buClr>
                <a:schemeClr val="tx2"/>
              </a:buClr>
              <a:buFont typeface="Arial" pitchFamily="34" charset="0"/>
              <a:buChar char="•"/>
              <a:defRPr/>
            </a:lvl8pPr>
            <a:lvl9pPr>
              <a:buClr>
                <a:schemeClr val="tx2"/>
              </a:buClr>
              <a:buFont typeface="Arial" pitchFamily="34" charset="0"/>
              <a:buChar char="•"/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800600" y="1600200"/>
            <a:ext cx="3733800" cy="4114800"/>
          </a:xfrm>
        </p:spPr>
        <p:txBody>
          <a:bodyPr/>
          <a:lstStyle>
            <a:lvl6pPr>
              <a:buClr>
                <a:schemeClr val="tx2"/>
              </a:buClr>
              <a:defRPr/>
            </a:lvl6pPr>
            <a:lvl7pPr>
              <a:buClr>
                <a:schemeClr val="tx2"/>
              </a:buClr>
              <a:defRPr/>
            </a:lvl7pPr>
            <a:lvl8pPr>
              <a:buClr>
                <a:schemeClr val="tx2"/>
              </a:buClr>
              <a:defRPr/>
            </a:lvl8pPr>
            <a:lvl9pPr>
              <a:buClr>
                <a:schemeClr val="tx2"/>
              </a:buClr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FDCB0-67AB-4CCC-B749-A6B70F8266BE}" type="datetimeFigureOut">
              <a:rPr lang="en-US" smtClean="0"/>
              <a:t>4/28/2015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3F13D-B50A-4E5E-9756-3287A28E42A1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800600" y="2209800"/>
            <a:ext cx="3733800" cy="3505200"/>
          </a:xfrm>
        </p:spPr>
        <p:txBody>
          <a:bodyPr/>
          <a:lstStyle>
            <a:lvl6pPr>
              <a:buClr>
                <a:schemeClr val="tx2"/>
              </a:buClr>
              <a:defRPr/>
            </a:lvl6pPr>
            <a:lvl7pPr>
              <a:buClr>
                <a:schemeClr val="tx2"/>
              </a:buClr>
              <a:defRPr/>
            </a:lvl7pPr>
            <a:lvl8pPr>
              <a:buClr>
                <a:schemeClr val="tx2"/>
              </a:buClr>
              <a:defRPr/>
            </a:lvl8pPr>
            <a:lvl9pPr>
              <a:buClr>
                <a:schemeClr val="tx2"/>
              </a:buClr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609600" y="2209800"/>
            <a:ext cx="3733800" cy="3505200"/>
          </a:xfrm>
        </p:spPr>
        <p:txBody>
          <a:bodyPr/>
          <a:lstStyle>
            <a:lvl6pPr>
              <a:buClr>
                <a:schemeClr val="tx2"/>
              </a:buClr>
              <a:defRPr/>
            </a:lvl6pPr>
            <a:lvl7pPr>
              <a:buClr>
                <a:schemeClr val="tx2"/>
              </a:buClr>
              <a:defRPr/>
            </a:lvl7pPr>
            <a:lvl8pPr>
              <a:buClr>
                <a:schemeClr val="tx2"/>
              </a:buClr>
              <a:defRPr/>
            </a:lvl8pPr>
            <a:lvl9pPr>
              <a:buClr>
                <a:schemeClr val="tx2"/>
              </a:buClr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199"/>
            <a:ext cx="3733800" cy="574675"/>
          </a:xfrm>
        </p:spPr>
        <p:txBody>
          <a:bodyPr anchor="b">
            <a:normAutofit/>
          </a:bodyPr>
          <a:lstStyle>
            <a:lvl1pPr marL="0" indent="0">
              <a:buNone/>
              <a:defRPr sz="1700" b="0" i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00600" y="1600199"/>
            <a:ext cx="3733800" cy="574675"/>
          </a:xfrm>
        </p:spPr>
        <p:txBody>
          <a:bodyPr anchor="b">
            <a:normAutofit/>
          </a:bodyPr>
          <a:lstStyle>
            <a:lvl1pPr marL="0" indent="0">
              <a:buNone/>
              <a:defRPr sz="1700" b="0" i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FDCB0-67AB-4CCC-B749-A6B70F8266BE}" type="datetimeFigureOut">
              <a:rPr lang="en-US" smtClean="0"/>
              <a:t>4/28/2015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3F13D-B50A-4E5E-9756-3287A28E42A1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FDCB0-67AB-4CCC-B749-A6B70F8266BE}" type="datetimeFigureOut">
              <a:rPr lang="en-US" smtClean="0"/>
              <a:t>4/28/2015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3F13D-B50A-4E5E-9756-3287A28E42A1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FDCB0-67AB-4CCC-B749-A6B70F8266BE}" type="datetimeFigureOut">
              <a:rPr lang="en-US" smtClean="0"/>
              <a:t>4/28/2015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3F13D-B50A-4E5E-9756-3287A28E42A1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962400" y="1447800"/>
            <a:ext cx="4648200" cy="4267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1447800"/>
            <a:ext cx="2971800" cy="1097280"/>
          </a:xfrm>
        </p:spPr>
        <p:txBody>
          <a:bodyPr anchor="b"/>
          <a:lstStyle>
            <a:lvl1pPr algn="l">
              <a:defRPr sz="1800" b="0" i="0" cap="none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12648" y="2547891"/>
            <a:ext cx="2971800" cy="3167109"/>
          </a:xfrm>
        </p:spPr>
        <p:txBody>
          <a:bodyPr tIns="9144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FDCB0-67AB-4CCC-B749-A6B70F8266BE}" type="datetimeFigureOut">
              <a:rPr lang="en-US" smtClean="0"/>
              <a:t>4/28/2015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3F13D-B50A-4E5E-9756-3287A28E42A1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orizo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447800"/>
            <a:ext cx="2971800" cy="1097280"/>
          </a:xfrm>
        </p:spPr>
        <p:txBody>
          <a:bodyPr anchor="b"/>
          <a:lstStyle>
            <a:lvl1pPr algn="l">
              <a:defRPr sz="1800" b="0" i="0" cap="none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657344" y="1447800"/>
            <a:ext cx="3419856" cy="3474720"/>
          </a:xfrm>
          <a:custGeom>
            <a:avLst/>
            <a:gdLst>
              <a:gd name="connsiteX0" fmla="*/ 0 w 3419856"/>
              <a:gd name="connsiteY0" fmla="*/ 74450 h 3429000"/>
              <a:gd name="connsiteX1" fmla="*/ 21806 w 3419856"/>
              <a:gd name="connsiteY1" fmla="*/ 21806 h 3429000"/>
              <a:gd name="connsiteX2" fmla="*/ 74450 w 3419856"/>
              <a:gd name="connsiteY2" fmla="*/ 0 h 3429000"/>
              <a:gd name="connsiteX3" fmla="*/ 3345406 w 3419856"/>
              <a:gd name="connsiteY3" fmla="*/ 0 h 3429000"/>
              <a:gd name="connsiteX4" fmla="*/ 3398050 w 3419856"/>
              <a:gd name="connsiteY4" fmla="*/ 21806 h 3429000"/>
              <a:gd name="connsiteX5" fmla="*/ 3419856 w 3419856"/>
              <a:gd name="connsiteY5" fmla="*/ 74450 h 3429000"/>
              <a:gd name="connsiteX6" fmla="*/ 3419856 w 3419856"/>
              <a:gd name="connsiteY6" fmla="*/ 3354550 h 3429000"/>
              <a:gd name="connsiteX7" fmla="*/ 3398050 w 3419856"/>
              <a:gd name="connsiteY7" fmla="*/ 3407194 h 3429000"/>
              <a:gd name="connsiteX8" fmla="*/ 3345406 w 3419856"/>
              <a:gd name="connsiteY8" fmla="*/ 3429000 h 3429000"/>
              <a:gd name="connsiteX9" fmla="*/ 74450 w 3419856"/>
              <a:gd name="connsiteY9" fmla="*/ 3429000 h 3429000"/>
              <a:gd name="connsiteX10" fmla="*/ 21806 w 3419856"/>
              <a:gd name="connsiteY10" fmla="*/ 3407194 h 3429000"/>
              <a:gd name="connsiteX11" fmla="*/ 0 w 3419856"/>
              <a:gd name="connsiteY11" fmla="*/ 3354550 h 3429000"/>
              <a:gd name="connsiteX12" fmla="*/ 0 w 3419856"/>
              <a:gd name="connsiteY12" fmla="*/ 74450 h 3429000"/>
              <a:gd name="connsiteX0" fmla="*/ 0 w 3419856"/>
              <a:gd name="connsiteY0" fmla="*/ 74450 h 3429000"/>
              <a:gd name="connsiteX1" fmla="*/ 21806 w 3419856"/>
              <a:gd name="connsiteY1" fmla="*/ 21806 h 3429000"/>
              <a:gd name="connsiteX2" fmla="*/ 74450 w 3419856"/>
              <a:gd name="connsiteY2" fmla="*/ 0 h 3429000"/>
              <a:gd name="connsiteX3" fmla="*/ 3345406 w 3419856"/>
              <a:gd name="connsiteY3" fmla="*/ 0 h 3429000"/>
              <a:gd name="connsiteX4" fmla="*/ 3398050 w 3419856"/>
              <a:gd name="connsiteY4" fmla="*/ 21806 h 3429000"/>
              <a:gd name="connsiteX5" fmla="*/ 3419856 w 3419856"/>
              <a:gd name="connsiteY5" fmla="*/ 74450 h 3429000"/>
              <a:gd name="connsiteX6" fmla="*/ 3419856 w 3419856"/>
              <a:gd name="connsiteY6" fmla="*/ 3354550 h 3429000"/>
              <a:gd name="connsiteX7" fmla="*/ 3398050 w 3419856"/>
              <a:gd name="connsiteY7" fmla="*/ 3407194 h 3429000"/>
              <a:gd name="connsiteX8" fmla="*/ 3345406 w 3419856"/>
              <a:gd name="connsiteY8" fmla="*/ 3429000 h 3429000"/>
              <a:gd name="connsiteX9" fmla="*/ 21806 w 3419856"/>
              <a:gd name="connsiteY9" fmla="*/ 3407194 h 3429000"/>
              <a:gd name="connsiteX10" fmla="*/ 0 w 3419856"/>
              <a:gd name="connsiteY10" fmla="*/ 3354550 h 3429000"/>
              <a:gd name="connsiteX11" fmla="*/ 0 w 3419856"/>
              <a:gd name="connsiteY11" fmla="*/ 74450 h 3429000"/>
              <a:gd name="connsiteX0" fmla="*/ 0 w 3964392"/>
              <a:gd name="connsiteY0" fmla="*/ 74450 h 3415968"/>
              <a:gd name="connsiteX1" fmla="*/ 21806 w 3964392"/>
              <a:gd name="connsiteY1" fmla="*/ 21806 h 3415968"/>
              <a:gd name="connsiteX2" fmla="*/ 74450 w 3964392"/>
              <a:gd name="connsiteY2" fmla="*/ 0 h 3415968"/>
              <a:gd name="connsiteX3" fmla="*/ 3345406 w 3964392"/>
              <a:gd name="connsiteY3" fmla="*/ 0 h 3415968"/>
              <a:gd name="connsiteX4" fmla="*/ 3398050 w 3964392"/>
              <a:gd name="connsiteY4" fmla="*/ 21806 h 3415968"/>
              <a:gd name="connsiteX5" fmla="*/ 3419856 w 3964392"/>
              <a:gd name="connsiteY5" fmla="*/ 74450 h 3415968"/>
              <a:gd name="connsiteX6" fmla="*/ 3419856 w 3964392"/>
              <a:gd name="connsiteY6" fmla="*/ 3354550 h 3415968"/>
              <a:gd name="connsiteX7" fmla="*/ 3398050 w 3964392"/>
              <a:gd name="connsiteY7" fmla="*/ 3407194 h 3415968"/>
              <a:gd name="connsiteX8" fmla="*/ 21806 w 3964392"/>
              <a:gd name="connsiteY8" fmla="*/ 3407194 h 3415968"/>
              <a:gd name="connsiteX9" fmla="*/ 0 w 3964392"/>
              <a:gd name="connsiteY9" fmla="*/ 3354550 h 3415968"/>
              <a:gd name="connsiteX10" fmla="*/ 0 w 3964392"/>
              <a:gd name="connsiteY10" fmla="*/ 74450 h 3415968"/>
              <a:gd name="connsiteX0" fmla="*/ 0 w 3964392"/>
              <a:gd name="connsiteY0" fmla="*/ 74450 h 3415968"/>
              <a:gd name="connsiteX1" fmla="*/ 21806 w 3964392"/>
              <a:gd name="connsiteY1" fmla="*/ 21806 h 3415968"/>
              <a:gd name="connsiteX2" fmla="*/ 74450 w 3964392"/>
              <a:gd name="connsiteY2" fmla="*/ 0 h 3415968"/>
              <a:gd name="connsiteX3" fmla="*/ 3345406 w 3964392"/>
              <a:gd name="connsiteY3" fmla="*/ 0 h 3415968"/>
              <a:gd name="connsiteX4" fmla="*/ 3398050 w 3964392"/>
              <a:gd name="connsiteY4" fmla="*/ 21806 h 3415968"/>
              <a:gd name="connsiteX5" fmla="*/ 3419856 w 3964392"/>
              <a:gd name="connsiteY5" fmla="*/ 74450 h 3415968"/>
              <a:gd name="connsiteX6" fmla="*/ 3419856 w 3964392"/>
              <a:gd name="connsiteY6" fmla="*/ 3354550 h 3415968"/>
              <a:gd name="connsiteX7" fmla="*/ 3398050 w 3964392"/>
              <a:gd name="connsiteY7" fmla="*/ 3407194 h 3415968"/>
              <a:gd name="connsiteX8" fmla="*/ 21806 w 3964392"/>
              <a:gd name="connsiteY8" fmla="*/ 3407194 h 3415968"/>
              <a:gd name="connsiteX9" fmla="*/ 0 w 3964392"/>
              <a:gd name="connsiteY9" fmla="*/ 3354550 h 3415968"/>
              <a:gd name="connsiteX10" fmla="*/ 0 w 3964392"/>
              <a:gd name="connsiteY10" fmla="*/ 74450 h 3415968"/>
              <a:gd name="connsiteX0" fmla="*/ 0 w 3968026"/>
              <a:gd name="connsiteY0" fmla="*/ 74450 h 3910007"/>
              <a:gd name="connsiteX1" fmla="*/ 21806 w 3968026"/>
              <a:gd name="connsiteY1" fmla="*/ 21806 h 3910007"/>
              <a:gd name="connsiteX2" fmla="*/ 74450 w 3968026"/>
              <a:gd name="connsiteY2" fmla="*/ 0 h 3910007"/>
              <a:gd name="connsiteX3" fmla="*/ 3345406 w 3968026"/>
              <a:gd name="connsiteY3" fmla="*/ 0 h 3910007"/>
              <a:gd name="connsiteX4" fmla="*/ 3398050 w 3968026"/>
              <a:gd name="connsiteY4" fmla="*/ 21806 h 3910007"/>
              <a:gd name="connsiteX5" fmla="*/ 3419856 w 3968026"/>
              <a:gd name="connsiteY5" fmla="*/ 74450 h 3910007"/>
              <a:gd name="connsiteX6" fmla="*/ 3419856 w 3968026"/>
              <a:gd name="connsiteY6" fmla="*/ 3354550 h 3910007"/>
              <a:gd name="connsiteX7" fmla="*/ 3398050 w 3968026"/>
              <a:gd name="connsiteY7" fmla="*/ 3407194 h 3910007"/>
              <a:gd name="connsiteX8" fmla="*/ 0 w 3968026"/>
              <a:gd name="connsiteY8" fmla="*/ 3354550 h 3910007"/>
              <a:gd name="connsiteX9" fmla="*/ 0 w 3968026"/>
              <a:gd name="connsiteY9" fmla="*/ 74450 h 3910007"/>
              <a:gd name="connsiteX0" fmla="*/ 0 w 3419856"/>
              <a:gd name="connsiteY0" fmla="*/ 74450 h 3901233"/>
              <a:gd name="connsiteX1" fmla="*/ 21806 w 3419856"/>
              <a:gd name="connsiteY1" fmla="*/ 21806 h 3901233"/>
              <a:gd name="connsiteX2" fmla="*/ 74450 w 3419856"/>
              <a:gd name="connsiteY2" fmla="*/ 0 h 3901233"/>
              <a:gd name="connsiteX3" fmla="*/ 3345406 w 3419856"/>
              <a:gd name="connsiteY3" fmla="*/ 0 h 3901233"/>
              <a:gd name="connsiteX4" fmla="*/ 3398050 w 3419856"/>
              <a:gd name="connsiteY4" fmla="*/ 21806 h 3901233"/>
              <a:gd name="connsiteX5" fmla="*/ 3419856 w 3419856"/>
              <a:gd name="connsiteY5" fmla="*/ 74450 h 3901233"/>
              <a:gd name="connsiteX6" fmla="*/ 3419856 w 3419856"/>
              <a:gd name="connsiteY6" fmla="*/ 3354550 h 3901233"/>
              <a:gd name="connsiteX7" fmla="*/ 0 w 3419856"/>
              <a:gd name="connsiteY7" fmla="*/ 3354550 h 3901233"/>
              <a:gd name="connsiteX8" fmla="*/ 0 w 3419856"/>
              <a:gd name="connsiteY8" fmla="*/ 74450 h 3901233"/>
              <a:gd name="connsiteX0" fmla="*/ 0 w 3419856"/>
              <a:gd name="connsiteY0" fmla="*/ 74450 h 3354550"/>
              <a:gd name="connsiteX1" fmla="*/ 21806 w 3419856"/>
              <a:gd name="connsiteY1" fmla="*/ 21806 h 3354550"/>
              <a:gd name="connsiteX2" fmla="*/ 74450 w 3419856"/>
              <a:gd name="connsiteY2" fmla="*/ 0 h 3354550"/>
              <a:gd name="connsiteX3" fmla="*/ 3345406 w 3419856"/>
              <a:gd name="connsiteY3" fmla="*/ 0 h 3354550"/>
              <a:gd name="connsiteX4" fmla="*/ 3398050 w 3419856"/>
              <a:gd name="connsiteY4" fmla="*/ 21806 h 3354550"/>
              <a:gd name="connsiteX5" fmla="*/ 3419856 w 3419856"/>
              <a:gd name="connsiteY5" fmla="*/ 74450 h 3354550"/>
              <a:gd name="connsiteX6" fmla="*/ 3419856 w 3419856"/>
              <a:gd name="connsiteY6" fmla="*/ 3354550 h 3354550"/>
              <a:gd name="connsiteX7" fmla="*/ 0 w 3419856"/>
              <a:gd name="connsiteY7" fmla="*/ 3354550 h 3354550"/>
              <a:gd name="connsiteX8" fmla="*/ 0 w 3419856"/>
              <a:gd name="connsiteY8" fmla="*/ 74450 h 3354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19856" h="3354550">
                <a:moveTo>
                  <a:pt x="0" y="74450"/>
                </a:moveTo>
                <a:cubicBezTo>
                  <a:pt x="0" y="54705"/>
                  <a:pt x="7844" y="35768"/>
                  <a:pt x="21806" y="21806"/>
                </a:cubicBezTo>
                <a:cubicBezTo>
                  <a:pt x="35768" y="7844"/>
                  <a:pt x="54705" y="0"/>
                  <a:pt x="74450" y="0"/>
                </a:cubicBezTo>
                <a:lnTo>
                  <a:pt x="3345406" y="0"/>
                </a:lnTo>
                <a:cubicBezTo>
                  <a:pt x="3365151" y="0"/>
                  <a:pt x="3384088" y="7844"/>
                  <a:pt x="3398050" y="21806"/>
                </a:cubicBezTo>
                <a:cubicBezTo>
                  <a:pt x="3412012" y="35768"/>
                  <a:pt x="3419856" y="54705"/>
                  <a:pt x="3419856" y="74450"/>
                </a:cubicBezTo>
                <a:lnTo>
                  <a:pt x="3419856" y="3354550"/>
                </a:lnTo>
                <a:lnTo>
                  <a:pt x="0" y="3354550"/>
                </a:lnTo>
                <a:lnTo>
                  <a:pt x="0" y="7445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ctr">
              <a:buNone/>
              <a:defRPr sz="2000" baseline="0">
                <a:solidFill>
                  <a:schemeClr val="tx1">
                    <a:lumMod val="6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547890"/>
            <a:ext cx="2971800" cy="2405109"/>
          </a:xfrm>
        </p:spPr>
        <p:txBody>
          <a:bodyPr tIns="9144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FDCB0-67AB-4CCC-B749-A6B70F8266BE}" type="datetimeFigureOut">
              <a:rPr lang="en-US" smtClean="0"/>
              <a:t>4/28/2015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3F13D-B50A-4E5E-9756-3287A28E42A1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orizon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7924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715000" y="6356350"/>
            <a:ext cx="152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strike="noStrike" spc="60" baseline="0">
                <a:solidFill>
                  <a:schemeClr val="tx1"/>
                </a:solidFill>
              </a:defRPr>
            </a:lvl1pPr>
          </a:lstStyle>
          <a:p>
            <a:fld id="{3EBFDCB0-67AB-4CCC-B749-A6B70F8266BE}" type="datetimeFigureOut">
              <a:rPr lang="en-US" smtClean="0"/>
              <a:t>4/28/2015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6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cap="all" spc="60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43800" y="6356350"/>
            <a:ext cx="990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aseline="0">
                <a:solidFill>
                  <a:schemeClr val="tx1"/>
                </a:solidFill>
              </a:defRPr>
            </a:lvl1pPr>
          </a:lstStyle>
          <a:p>
            <a:fld id="{0903F13D-B50A-4E5E-9756-3287A28E42A1}" type="slidenum">
              <a:rPr lang="en-US" smtClean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913" r:id="rId1"/>
    <p:sldLayoutId id="2147483914" r:id="rId2"/>
    <p:sldLayoutId id="2147483915" r:id="rId3"/>
    <p:sldLayoutId id="2147483916" r:id="rId4"/>
    <p:sldLayoutId id="2147483917" r:id="rId5"/>
    <p:sldLayoutId id="2147483918" r:id="rId6"/>
    <p:sldLayoutId id="2147483919" r:id="rId7"/>
    <p:sldLayoutId id="2147483920" r:id="rId8"/>
    <p:sldLayoutId id="2147483921" r:id="rId9"/>
    <p:sldLayoutId id="2147483922" r:id="rId10"/>
    <p:sldLayoutId id="2147483923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3000" kern="1200" cap="all" spc="50" baseline="0">
          <a:solidFill>
            <a:schemeClr val="tx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0" y="4405357"/>
            <a:ext cx="2286000" cy="2286000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>
                <a:latin typeface="Franklin Gothic Demi Cond" panose="020B0706030402020204" pitchFamily="34" charset="0"/>
              </a:rPr>
              <a:t>Tabor Beaudry</a:t>
            </a:r>
            <a:endParaRPr lang="en-US" sz="2400" dirty="0">
              <a:latin typeface="Franklin Gothic Demi Cond" panose="020B07060304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400" dirty="0" smtClean="0">
                <a:latin typeface="Franklin Gothic Demi Cond" panose="020B0706030402020204" pitchFamily="34" charset="0"/>
              </a:rPr>
              <a:t>Chicago: Marijuana and other Narcotics</a:t>
            </a:r>
            <a:endParaRPr lang="en-US" sz="4400" dirty="0">
              <a:latin typeface="Franklin Gothic Demi Cond" panose="020B07060304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5776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smtClean="0">
                <a:latin typeface="Franklin Gothic Demi Cond" panose="020B0706030402020204" pitchFamily="34" charset="0"/>
              </a:rPr>
              <a:t>HYPOTHESIS</a:t>
            </a:r>
            <a:endParaRPr lang="en-US" sz="4400" dirty="0">
              <a:latin typeface="Franklin Gothic Demi Cond" panose="020B0706030402020204" pitchFamily="34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>
                <a:latin typeface="Franklin Gothic Demi Cond" panose="020B0706030402020204" pitchFamily="34" charset="0"/>
              </a:rPr>
              <a:t>Marijuana incidents are linearly correlated with the occurrences of other specific crimes by ward. This correlation will be compared with incidents involving Brown/Tan Heroin correlated with the same specific crimes for reference.</a:t>
            </a:r>
          </a:p>
          <a:p>
            <a:r>
              <a:rPr lang="en-US" dirty="0" smtClean="0">
                <a:latin typeface="Franklin Gothic Demi Cond" panose="020B0706030402020204" pitchFamily="34" charset="0"/>
              </a:rPr>
              <a:t>Specific Crimes Examined:</a:t>
            </a:r>
          </a:p>
          <a:p>
            <a:pPr lvl="1"/>
            <a:r>
              <a:rPr lang="en-US" dirty="0" smtClean="0">
                <a:latin typeface="Franklin Gothic Demi Cond" panose="020B0706030402020204" pitchFamily="34" charset="0"/>
              </a:rPr>
              <a:t>Aggravated Assault with Handguns</a:t>
            </a:r>
          </a:p>
          <a:p>
            <a:pPr lvl="1"/>
            <a:r>
              <a:rPr lang="en-US" dirty="0" smtClean="0">
                <a:latin typeface="Franklin Gothic Demi Cond" panose="020B0706030402020204" pitchFamily="34" charset="0"/>
              </a:rPr>
              <a:t>Forced Entry</a:t>
            </a:r>
          </a:p>
          <a:p>
            <a:pPr lvl="1"/>
            <a:r>
              <a:rPr lang="en-US" dirty="0" smtClean="0">
                <a:latin typeface="Franklin Gothic Demi Cond" panose="020B0706030402020204" pitchFamily="34" charset="0"/>
              </a:rPr>
              <a:t>Soliciting Narcotics in Public</a:t>
            </a:r>
          </a:p>
          <a:p>
            <a:pPr lvl="1"/>
            <a:r>
              <a:rPr lang="en-US" dirty="0" smtClean="0">
                <a:latin typeface="Franklin Gothic Demi Cond" panose="020B0706030402020204" pitchFamily="34" charset="0"/>
              </a:rPr>
              <a:t>Theft of Labor Services</a:t>
            </a:r>
          </a:p>
          <a:p>
            <a:r>
              <a:rPr lang="en-US" dirty="0" smtClean="0">
                <a:latin typeface="Franklin Gothic Demi Cond" panose="020B0706030402020204" pitchFamily="34" charset="0"/>
              </a:rPr>
              <a:t>Each point on the plots is a Ward with coordinate (#Marijuana Incidents, #Specific Other)</a:t>
            </a:r>
          </a:p>
          <a:p>
            <a:pPr lvl="1"/>
            <a:endParaRPr lang="en-US" dirty="0">
              <a:latin typeface="Franklin Gothic Demi Cond" panose="020B07060304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3457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smtClean="0">
                <a:latin typeface="Franklin Gothic Demi Cond" panose="020B0706030402020204" pitchFamily="34" charset="0"/>
              </a:rPr>
              <a:t>RESULTS: </a:t>
            </a:r>
            <a:r>
              <a:rPr lang="en-US" sz="4400" dirty="0" err="1" smtClean="0">
                <a:latin typeface="Franklin Gothic Demi Cond" panose="020B0706030402020204" pitchFamily="34" charset="0"/>
              </a:rPr>
              <a:t>AGGravated</a:t>
            </a:r>
            <a:r>
              <a:rPr lang="en-US" sz="4400" dirty="0" smtClean="0">
                <a:latin typeface="Franklin Gothic Demi Cond" panose="020B0706030402020204" pitchFamily="34" charset="0"/>
              </a:rPr>
              <a:t> Handgun</a:t>
            </a:r>
            <a:endParaRPr lang="en-US" sz="4400" dirty="0">
              <a:latin typeface="Franklin Gothic Demi Cond" panose="020B0706030402020204" pitchFamily="34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457200" lvl="1" indent="0">
              <a:buNone/>
            </a:pPr>
            <a:r>
              <a:rPr lang="en-US" dirty="0" smtClean="0">
                <a:latin typeface="Franklin Gothic Demi Cond" panose="020B0706030402020204" pitchFamily="34" charset="0"/>
              </a:rPr>
              <a:t>       </a:t>
            </a:r>
            <a:r>
              <a:rPr lang="en-US" dirty="0" err="1" smtClean="0">
                <a:latin typeface="Franklin Gothic Demi Cond" panose="020B0706030402020204" pitchFamily="34" charset="0"/>
              </a:rPr>
              <a:t>Marijuna</a:t>
            </a:r>
            <a:r>
              <a:rPr lang="en-US" dirty="0" smtClean="0">
                <a:latin typeface="Franklin Gothic Demi Cond" panose="020B0706030402020204" pitchFamily="34" charset="0"/>
              </a:rPr>
              <a:t>				        Brown/Tan Heroin</a:t>
            </a:r>
          </a:p>
          <a:p>
            <a:pPr marL="457200" lvl="1" indent="0">
              <a:buNone/>
            </a:pPr>
            <a:endParaRPr lang="en-US" dirty="0">
              <a:latin typeface="Franklin Gothic Demi Cond" panose="020B0706030402020204" pitchFamily="34" charset="0"/>
            </a:endParaRPr>
          </a:p>
          <a:p>
            <a:pPr marL="457200" lvl="1" indent="0">
              <a:buNone/>
            </a:pPr>
            <a:endParaRPr lang="en-US" dirty="0" smtClean="0">
              <a:latin typeface="Franklin Gothic Demi Cond" panose="020B0706030402020204" pitchFamily="34" charset="0"/>
            </a:endParaRPr>
          </a:p>
          <a:p>
            <a:pPr marL="457200" lvl="1" indent="0">
              <a:buNone/>
            </a:pPr>
            <a:endParaRPr lang="en-US" dirty="0">
              <a:latin typeface="Franklin Gothic Demi Cond" panose="020B0706030402020204" pitchFamily="34" charset="0"/>
            </a:endParaRPr>
          </a:p>
          <a:p>
            <a:pPr marL="457200" lvl="1" indent="0">
              <a:buNone/>
            </a:pPr>
            <a:endParaRPr lang="en-US" dirty="0" smtClean="0">
              <a:latin typeface="Franklin Gothic Demi Cond" panose="020B0706030402020204" pitchFamily="34" charset="0"/>
            </a:endParaRPr>
          </a:p>
          <a:p>
            <a:pPr marL="457200" lvl="1" indent="0">
              <a:buNone/>
            </a:pPr>
            <a:endParaRPr lang="en-US" dirty="0">
              <a:latin typeface="Franklin Gothic Demi Cond" panose="020B0706030402020204" pitchFamily="34" charset="0"/>
            </a:endParaRPr>
          </a:p>
          <a:p>
            <a:pPr marL="457200" lvl="1" indent="0">
              <a:buNone/>
            </a:pPr>
            <a:endParaRPr lang="en-US" dirty="0" smtClean="0">
              <a:latin typeface="Franklin Gothic Demi Cond" panose="020B0706030402020204" pitchFamily="34" charset="0"/>
            </a:endParaRPr>
          </a:p>
          <a:p>
            <a:pPr lvl="1"/>
            <a:r>
              <a:rPr lang="en-US" dirty="0" err="1" smtClean="0">
                <a:latin typeface="Franklin Gothic Demi Cond" panose="020B0706030402020204" pitchFamily="34" charset="0"/>
              </a:rPr>
              <a:t>Coefficent</a:t>
            </a:r>
            <a:r>
              <a:rPr lang="en-US" dirty="0" smtClean="0">
                <a:latin typeface="Franklin Gothic Demi Cond" panose="020B0706030402020204" pitchFamily="34" charset="0"/>
              </a:rPr>
              <a:t> of Determination for Marijuana is .884 while only .748 for Heroin.</a:t>
            </a:r>
          </a:p>
          <a:p>
            <a:pPr lvl="1"/>
            <a:r>
              <a:rPr lang="en-US" dirty="0" smtClean="0">
                <a:latin typeface="Franklin Gothic Demi Cond" panose="020B0706030402020204" pitchFamily="34" charset="0"/>
              </a:rPr>
              <a:t>Linear Regression for Marijuana incidents vs Aggravated Assaults with Handguns are fairly well correlated </a:t>
            </a:r>
          </a:p>
          <a:p>
            <a:pPr lvl="1"/>
            <a:endParaRPr lang="en-US" dirty="0">
              <a:latin typeface="Franklin Gothic Demi Cond" panose="020B0706030402020204" pitchFamily="34" charset="0"/>
            </a:endParaRPr>
          </a:p>
        </p:txBody>
      </p:sp>
      <p:pic>
        <p:nvPicPr>
          <p:cNvPr id="8194" name="Picture 2" descr="C:\Users\Tbeaudry\Desktop\hw\datamining project\agg_hgun_her regression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1671" y="2002651"/>
            <a:ext cx="3276600" cy="216136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5" name="Picture 3" descr="C:\Users\Tbeaudry\Desktop\hw\datamining project\agg_hgun_mrj regression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271" y="2057400"/>
            <a:ext cx="3209931" cy="210661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7324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smtClean="0">
                <a:latin typeface="Franklin Gothic Demi Cond" panose="020B0706030402020204" pitchFamily="34" charset="0"/>
              </a:rPr>
              <a:t>RESULTS: </a:t>
            </a:r>
            <a:r>
              <a:rPr lang="en-US" sz="4400" dirty="0" err="1" smtClean="0">
                <a:latin typeface="Franklin Gothic Demi Cond" panose="020B0706030402020204" pitchFamily="34" charset="0"/>
              </a:rPr>
              <a:t>FORCEd</a:t>
            </a:r>
            <a:r>
              <a:rPr lang="en-US" sz="4400" dirty="0" smtClean="0">
                <a:latin typeface="Franklin Gothic Demi Cond" panose="020B0706030402020204" pitchFamily="34" charset="0"/>
              </a:rPr>
              <a:t> ENTRY</a:t>
            </a:r>
            <a:endParaRPr lang="en-US" sz="4400" dirty="0">
              <a:latin typeface="Franklin Gothic Demi Cond" panose="020B0706030402020204" pitchFamily="34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457200" lvl="1" indent="0">
              <a:buNone/>
            </a:pPr>
            <a:r>
              <a:rPr lang="en-US" dirty="0" smtClean="0">
                <a:latin typeface="Franklin Gothic Demi Cond" panose="020B0706030402020204" pitchFamily="34" charset="0"/>
              </a:rPr>
              <a:t>       </a:t>
            </a:r>
            <a:r>
              <a:rPr lang="en-US" dirty="0" err="1" smtClean="0">
                <a:latin typeface="Franklin Gothic Demi Cond" panose="020B0706030402020204" pitchFamily="34" charset="0"/>
              </a:rPr>
              <a:t>Marijuna</a:t>
            </a:r>
            <a:r>
              <a:rPr lang="en-US" dirty="0" smtClean="0">
                <a:latin typeface="Franklin Gothic Demi Cond" panose="020B0706030402020204" pitchFamily="34" charset="0"/>
              </a:rPr>
              <a:t>				        Brown/Tan Heroin</a:t>
            </a:r>
          </a:p>
          <a:p>
            <a:pPr marL="457200" lvl="1" indent="0">
              <a:buNone/>
            </a:pPr>
            <a:endParaRPr lang="en-US" dirty="0">
              <a:latin typeface="Franklin Gothic Demi Cond" panose="020B0706030402020204" pitchFamily="34" charset="0"/>
            </a:endParaRPr>
          </a:p>
          <a:p>
            <a:pPr marL="457200" lvl="1" indent="0">
              <a:buNone/>
            </a:pPr>
            <a:endParaRPr lang="en-US" dirty="0" smtClean="0">
              <a:latin typeface="Franklin Gothic Demi Cond" panose="020B0706030402020204" pitchFamily="34" charset="0"/>
            </a:endParaRPr>
          </a:p>
          <a:p>
            <a:pPr marL="457200" lvl="1" indent="0">
              <a:buNone/>
            </a:pPr>
            <a:endParaRPr lang="en-US" dirty="0">
              <a:latin typeface="Franklin Gothic Demi Cond" panose="020B0706030402020204" pitchFamily="34" charset="0"/>
            </a:endParaRPr>
          </a:p>
          <a:p>
            <a:pPr marL="457200" lvl="1" indent="0">
              <a:buNone/>
            </a:pPr>
            <a:endParaRPr lang="en-US" dirty="0" smtClean="0">
              <a:latin typeface="Franklin Gothic Demi Cond" panose="020B0706030402020204" pitchFamily="34" charset="0"/>
            </a:endParaRPr>
          </a:p>
          <a:p>
            <a:pPr marL="457200" lvl="1" indent="0">
              <a:buNone/>
            </a:pPr>
            <a:endParaRPr lang="en-US" dirty="0">
              <a:latin typeface="Franklin Gothic Demi Cond" panose="020B0706030402020204" pitchFamily="34" charset="0"/>
            </a:endParaRPr>
          </a:p>
          <a:p>
            <a:pPr marL="457200" lvl="1" indent="0">
              <a:buNone/>
            </a:pPr>
            <a:endParaRPr lang="en-US" dirty="0" smtClean="0">
              <a:latin typeface="Franklin Gothic Demi Cond" panose="020B0706030402020204" pitchFamily="34" charset="0"/>
            </a:endParaRPr>
          </a:p>
          <a:p>
            <a:pPr lvl="1"/>
            <a:r>
              <a:rPr lang="en-US" dirty="0" smtClean="0">
                <a:latin typeface="Franklin Gothic Demi Cond" panose="020B0706030402020204" pitchFamily="34" charset="0"/>
              </a:rPr>
              <a:t>Once again Marijuana is a better predictor of Forced Entry incidents than Heroin</a:t>
            </a:r>
            <a:endParaRPr lang="en-US" dirty="0">
              <a:latin typeface="Franklin Gothic Demi Cond" panose="020B0706030402020204" pitchFamily="34" charset="0"/>
            </a:endParaRPr>
          </a:p>
        </p:txBody>
      </p:sp>
      <p:pic>
        <p:nvPicPr>
          <p:cNvPr id="9218" name="Picture 2" descr="C:\Users\Tbeaudry\Desktop\hw\datamining project\for_ent_her regression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2057400"/>
            <a:ext cx="3222481" cy="212566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9" name="Picture 3" descr="C:\Users\Tbeaudry\Desktop\hw\datamining project\for_ent_mrj regression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010590"/>
            <a:ext cx="3381609" cy="221928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7588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smtClean="0">
                <a:latin typeface="Franklin Gothic Demi Cond" panose="020B0706030402020204" pitchFamily="34" charset="0"/>
              </a:rPr>
              <a:t>RESULTS: Soliciting in public</a:t>
            </a:r>
            <a:endParaRPr lang="en-US" sz="4400" dirty="0">
              <a:latin typeface="Franklin Gothic Demi Cond" panose="020B0706030402020204" pitchFamily="34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457200" lvl="1" indent="0">
              <a:buNone/>
            </a:pPr>
            <a:r>
              <a:rPr lang="en-US" dirty="0" smtClean="0">
                <a:latin typeface="Franklin Gothic Demi Cond" panose="020B0706030402020204" pitchFamily="34" charset="0"/>
              </a:rPr>
              <a:t>       </a:t>
            </a:r>
            <a:r>
              <a:rPr lang="en-US" dirty="0" err="1" smtClean="0">
                <a:latin typeface="Franklin Gothic Demi Cond" panose="020B0706030402020204" pitchFamily="34" charset="0"/>
              </a:rPr>
              <a:t>Marijuna</a:t>
            </a:r>
            <a:r>
              <a:rPr lang="en-US" dirty="0" smtClean="0">
                <a:latin typeface="Franklin Gothic Demi Cond" panose="020B0706030402020204" pitchFamily="34" charset="0"/>
              </a:rPr>
              <a:t>				        Brown/Tan Heroin</a:t>
            </a:r>
          </a:p>
          <a:p>
            <a:pPr marL="457200" lvl="1" indent="0">
              <a:buNone/>
            </a:pPr>
            <a:endParaRPr lang="en-US" dirty="0">
              <a:latin typeface="Franklin Gothic Demi Cond" panose="020B0706030402020204" pitchFamily="34" charset="0"/>
            </a:endParaRPr>
          </a:p>
          <a:p>
            <a:pPr marL="457200" lvl="1" indent="0">
              <a:buNone/>
            </a:pPr>
            <a:endParaRPr lang="en-US" dirty="0" smtClean="0">
              <a:latin typeface="Franklin Gothic Demi Cond" panose="020B0706030402020204" pitchFamily="34" charset="0"/>
            </a:endParaRPr>
          </a:p>
          <a:p>
            <a:pPr marL="457200" lvl="1" indent="0">
              <a:buNone/>
            </a:pPr>
            <a:endParaRPr lang="en-US" dirty="0">
              <a:latin typeface="Franklin Gothic Demi Cond" panose="020B0706030402020204" pitchFamily="34" charset="0"/>
            </a:endParaRPr>
          </a:p>
          <a:p>
            <a:pPr marL="457200" lvl="1" indent="0">
              <a:buNone/>
            </a:pPr>
            <a:endParaRPr lang="en-US" dirty="0" smtClean="0">
              <a:latin typeface="Franklin Gothic Demi Cond" panose="020B0706030402020204" pitchFamily="34" charset="0"/>
            </a:endParaRPr>
          </a:p>
          <a:p>
            <a:pPr marL="457200" lvl="1" indent="0">
              <a:buNone/>
            </a:pPr>
            <a:endParaRPr lang="en-US" dirty="0">
              <a:latin typeface="Franklin Gothic Demi Cond" panose="020B0706030402020204" pitchFamily="34" charset="0"/>
            </a:endParaRPr>
          </a:p>
          <a:p>
            <a:pPr marL="457200" lvl="1" indent="0">
              <a:buNone/>
            </a:pPr>
            <a:endParaRPr lang="en-US" dirty="0" smtClean="0">
              <a:latin typeface="Franklin Gothic Demi Cond" panose="020B0706030402020204" pitchFamily="34" charset="0"/>
            </a:endParaRPr>
          </a:p>
          <a:p>
            <a:pPr marL="457200" lvl="1" indent="0">
              <a:buNone/>
            </a:pPr>
            <a:endParaRPr lang="en-US" dirty="0">
              <a:latin typeface="Franklin Gothic Demi Cond" panose="020B0706030402020204" pitchFamily="34" charset="0"/>
            </a:endParaRPr>
          </a:p>
          <a:p>
            <a:pPr lvl="1"/>
            <a:r>
              <a:rPr lang="en-US" dirty="0" smtClean="0">
                <a:latin typeface="Franklin Gothic Demi Cond" panose="020B0706030402020204" pitchFamily="34" charset="0"/>
              </a:rPr>
              <a:t>This time Heroin is actually a better predictor than Marijuana with an R</a:t>
            </a:r>
            <a:r>
              <a:rPr lang="en-US" sz="1800" dirty="0" smtClean="0">
                <a:latin typeface="Franklin Gothic Demi Cond" panose="020B0706030402020204" pitchFamily="34" charset="0"/>
              </a:rPr>
              <a:t>^2 of .73 vs an R^2 of .512</a:t>
            </a:r>
            <a:endParaRPr lang="en-US" dirty="0" smtClean="0">
              <a:latin typeface="Franklin Gothic Demi Cond" panose="020B0706030402020204" pitchFamily="34" charset="0"/>
            </a:endParaRPr>
          </a:p>
          <a:p>
            <a:pPr marL="457200" lvl="1" indent="0">
              <a:buNone/>
            </a:pPr>
            <a:endParaRPr lang="en-US" dirty="0">
              <a:latin typeface="Franklin Gothic Demi Cond" panose="020B0706030402020204" pitchFamily="34" charset="0"/>
            </a:endParaRPr>
          </a:p>
          <a:p>
            <a:pPr marL="457200" lvl="1" indent="0">
              <a:buNone/>
            </a:pPr>
            <a:endParaRPr lang="en-US" dirty="0" smtClean="0">
              <a:latin typeface="Franklin Gothic Demi Cond" panose="020B0706030402020204" pitchFamily="34" charset="0"/>
            </a:endParaRPr>
          </a:p>
          <a:p>
            <a:pPr marL="457200" lvl="1" indent="0">
              <a:buNone/>
            </a:pPr>
            <a:endParaRPr lang="en-US" dirty="0">
              <a:latin typeface="Franklin Gothic Demi Cond" panose="020B0706030402020204" pitchFamily="34" charset="0"/>
            </a:endParaRPr>
          </a:p>
          <a:p>
            <a:pPr marL="457200" lvl="1" indent="0">
              <a:buNone/>
            </a:pPr>
            <a:endParaRPr lang="en-US" dirty="0" smtClean="0">
              <a:latin typeface="Franklin Gothic Demi Cond" panose="020B0706030402020204" pitchFamily="34" charset="0"/>
            </a:endParaRPr>
          </a:p>
          <a:p>
            <a:pPr marL="457200" lvl="1" indent="0">
              <a:buNone/>
            </a:pPr>
            <a:endParaRPr lang="en-US" dirty="0">
              <a:latin typeface="Franklin Gothic Demi Cond" panose="020B0706030402020204" pitchFamily="34" charset="0"/>
            </a:endParaRPr>
          </a:p>
          <a:p>
            <a:pPr marL="457200" lvl="1" indent="0">
              <a:buNone/>
            </a:pPr>
            <a:endParaRPr lang="en-US" dirty="0" smtClean="0">
              <a:latin typeface="Franklin Gothic Demi Cond" panose="020B0706030402020204" pitchFamily="34" charset="0"/>
            </a:endParaRPr>
          </a:p>
          <a:p>
            <a:pPr lvl="1"/>
            <a:endParaRPr lang="en-US" dirty="0">
              <a:latin typeface="Franklin Gothic Demi Cond" panose="020B0706030402020204" pitchFamily="34" charset="0"/>
            </a:endParaRPr>
          </a:p>
        </p:txBody>
      </p:sp>
      <p:pic>
        <p:nvPicPr>
          <p:cNvPr id="10242" name="Picture 2" descr="C:\Users\Tbeaudry\Desktop\hw\datamining project\sol_narc_mrj regression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085721"/>
            <a:ext cx="3721100" cy="244208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3" name="Picture 3" descr="C:\Users\Tbeaudry\Desktop\hw\datamining project\sol_narc_her regression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010363"/>
            <a:ext cx="3930650" cy="259279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7588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85271" y="274638"/>
            <a:ext cx="8301529" cy="1143000"/>
          </a:xfrm>
        </p:spPr>
        <p:txBody>
          <a:bodyPr/>
          <a:lstStyle/>
          <a:p>
            <a:r>
              <a:rPr lang="en-US" sz="4400" dirty="0" smtClean="0">
                <a:latin typeface="Franklin Gothic Demi Cond" panose="020B0706030402020204" pitchFamily="34" charset="0"/>
              </a:rPr>
              <a:t>RESULTS: Theft of Labor Services</a:t>
            </a:r>
            <a:endParaRPr lang="en-US" sz="4400" dirty="0">
              <a:latin typeface="Franklin Gothic Demi Cond" panose="020B0706030402020204" pitchFamily="34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457200" lvl="1" indent="0">
              <a:buNone/>
            </a:pPr>
            <a:r>
              <a:rPr lang="en-US" dirty="0" smtClean="0">
                <a:latin typeface="Franklin Gothic Demi Cond" panose="020B0706030402020204" pitchFamily="34" charset="0"/>
              </a:rPr>
              <a:t>       </a:t>
            </a:r>
            <a:r>
              <a:rPr lang="en-US" dirty="0" err="1" smtClean="0">
                <a:latin typeface="Franklin Gothic Demi Cond" panose="020B0706030402020204" pitchFamily="34" charset="0"/>
              </a:rPr>
              <a:t>Marijuna</a:t>
            </a:r>
            <a:r>
              <a:rPr lang="en-US" dirty="0" smtClean="0">
                <a:latin typeface="Franklin Gothic Demi Cond" panose="020B0706030402020204" pitchFamily="34" charset="0"/>
              </a:rPr>
              <a:t>				        Brown/Tan Heroin</a:t>
            </a:r>
          </a:p>
          <a:p>
            <a:pPr marL="457200" lvl="1" indent="0">
              <a:buNone/>
            </a:pPr>
            <a:endParaRPr lang="en-US" dirty="0">
              <a:latin typeface="Franklin Gothic Demi Cond" panose="020B0706030402020204" pitchFamily="34" charset="0"/>
            </a:endParaRPr>
          </a:p>
          <a:p>
            <a:pPr marL="457200" lvl="1" indent="0">
              <a:buNone/>
            </a:pPr>
            <a:endParaRPr lang="en-US" dirty="0" smtClean="0">
              <a:latin typeface="Franklin Gothic Demi Cond" panose="020B0706030402020204" pitchFamily="34" charset="0"/>
            </a:endParaRPr>
          </a:p>
          <a:p>
            <a:pPr marL="457200" lvl="1" indent="0">
              <a:buNone/>
            </a:pPr>
            <a:endParaRPr lang="en-US" dirty="0">
              <a:latin typeface="Franklin Gothic Demi Cond" panose="020B0706030402020204" pitchFamily="34" charset="0"/>
            </a:endParaRPr>
          </a:p>
          <a:p>
            <a:pPr marL="457200" lvl="1" indent="0">
              <a:buNone/>
            </a:pPr>
            <a:endParaRPr lang="en-US" dirty="0" smtClean="0">
              <a:latin typeface="Franklin Gothic Demi Cond" panose="020B0706030402020204" pitchFamily="34" charset="0"/>
            </a:endParaRPr>
          </a:p>
          <a:p>
            <a:pPr marL="457200" lvl="1" indent="0">
              <a:buNone/>
            </a:pPr>
            <a:endParaRPr lang="en-US" dirty="0">
              <a:latin typeface="Franklin Gothic Demi Cond" panose="020B0706030402020204" pitchFamily="34" charset="0"/>
            </a:endParaRPr>
          </a:p>
          <a:p>
            <a:pPr marL="457200" lvl="1" indent="0">
              <a:buNone/>
            </a:pPr>
            <a:endParaRPr lang="en-US" dirty="0" smtClean="0">
              <a:latin typeface="Franklin Gothic Demi Cond" panose="020B0706030402020204" pitchFamily="34" charset="0"/>
            </a:endParaRPr>
          </a:p>
          <a:p>
            <a:pPr marL="457200" lvl="1" indent="0">
              <a:buNone/>
            </a:pPr>
            <a:endParaRPr lang="en-US" dirty="0">
              <a:latin typeface="Franklin Gothic Demi Cond" panose="020B0706030402020204" pitchFamily="34" charset="0"/>
            </a:endParaRPr>
          </a:p>
          <a:p>
            <a:pPr marL="457200" lvl="1" indent="0">
              <a:buNone/>
            </a:pPr>
            <a:r>
              <a:rPr lang="en-US" dirty="0" smtClean="0">
                <a:latin typeface="Franklin Gothic Demi Cond" panose="020B0706030402020204" pitchFamily="34" charset="0"/>
              </a:rPr>
              <a:t>Theft of Labor Services correlates very poorly with both Marijuana and Heroin with R^2 values of .251 for both regressions.</a:t>
            </a:r>
          </a:p>
          <a:p>
            <a:pPr marL="457200" lvl="1" indent="0">
              <a:buNone/>
            </a:pPr>
            <a:endParaRPr lang="en-US" dirty="0">
              <a:latin typeface="Franklin Gothic Demi Cond" panose="020B0706030402020204" pitchFamily="34" charset="0"/>
            </a:endParaRPr>
          </a:p>
          <a:p>
            <a:pPr marL="457200" lvl="1" indent="0">
              <a:buNone/>
            </a:pPr>
            <a:endParaRPr lang="en-US" dirty="0" smtClean="0">
              <a:latin typeface="Franklin Gothic Demi Cond" panose="020B0706030402020204" pitchFamily="34" charset="0"/>
            </a:endParaRPr>
          </a:p>
          <a:p>
            <a:pPr marL="457200" lvl="1" indent="0">
              <a:buNone/>
            </a:pPr>
            <a:endParaRPr lang="en-US" dirty="0">
              <a:latin typeface="Franklin Gothic Demi Cond" panose="020B0706030402020204" pitchFamily="34" charset="0"/>
            </a:endParaRPr>
          </a:p>
          <a:p>
            <a:pPr marL="457200" lvl="1" indent="0">
              <a:buNone/>
            </a:pPr>
            <a:endParaRPr lang="en-US" dirty="0" smtClean="0">
              <a:latin typeface="Franklin Gothic Demi Cond" panose="020B0706030402020204" pitchFamily="34" charset="0"/>
            </a:endParaRPr>
          </a:p>
          <a:p>
            <a:pPr marL="457200" lvl="1" indent="0">
              <a:buNone/>
            </a:pPr>
            <a:endParaRPr lang="en-US" dirty="0">
              <a:latin typeface="Franklin Gothic Demi Cond" panose="020B0706030402020204" pitchFamily="34" charset="0"/>
            </a:endParaRPr>
          </a:p>
          <a:p>
            <a:pPr marL="457200" lvl="1" indent="0">
              <a:buNone/>
            </a:pPr>
            <a:endParaRPr lang="en-US" dirty="0" smtClean="0">
              <a:latin typeface="Franklin Gothic Demi Cond" panose="020B0706030402020204" pitchFamily="34" charset="0"/>
            </a:endParaRPr>
          </a:p>
          <a:p>
            <a:pPr lvl="1"/>
            <a:endParaRPr lang="en-US" dirty="0">
              <a:latin typeface="Franklin Gothic Demi Cond" panose="020B0706030402020204" pitchFamily="34" charset="0"/>
            </a:endParaRPr>
          </a:p>
        </p:txBody>
      </p:sp>
      <p:pic>
        <p:nvPicPr>
          <p:cNvPr id="11266" name="Picture 2" descr="C:\Users\Tbeaudry\Desktop\hw\datamining project\thf_lbr_her regression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0067" y="2057400"/>
            <a:ext cx="3861831" cy="258229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7" name="Picture 3" descr="C:\Users\Tbeaudry\Desktop\hw\datamining project\thf_lbr_mrj regression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057400"/>
            <a:ext cx="3886200" cy="256347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7588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smtClean="0">
                <a:latin typeface="Franklin Gothic Demi Cond" panose="020B0706030402020204" pitchFamily="34" charset="0"/>
              </a:rPr>
              <a:t>DATASET:</a:t>
            </a:r>
            <a:endParaRPr lang="en-US" sz="4400" dirty="0">
              <a:latin typeface="Franklin Gothic Demi Cond" panose="020B0706030402020204" pitchFamily="34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>
                <a:latin typeface="Franklin Gothic Demi Cond" panose="020B0706030402020204" pitchFamily="34" charset="0"/>
              </a:rPr>
              <a:t>This is an analysis of one of the many public datasets hosted by the city of Chicago. The Chicago Criminal Incident Reports 2001-2015 contains roughly 6 million entries with very few corrupted or missing values that were easily sorted out.</a:t>
            </a:r>
          </a:p>
          <a:p>
            <a:r>
              <a:rPr lang="en-US" dirty="0" smtClean="0">
                <a:latin typeface="Franklin Gothic Demi Cond" panose="020B0706030402020204" pitchFamily="34" charset="0"/>
              </a:rPr>
              <a:t>Each Incident contains </a:t>
            </a:r>
          </a:p>
          <a:p>
            <a:pPr lvl="1"/>
            <a:r>
              <a:rPr lang="en-US" dirty="0" smtClean="0">
                <a:latin typeface="Franklin Gothic Demi Cond" panose="020B0706030402020204" pitchFamily="34" charset="0"/>
              </a:rPr>
              <a:t>Identifier information: Case Number, Incident Number, Date Reported etc. </a:t>
            </a:r>
          </a:p>
          <a:p>
            <a:pPr lvl="1"/>
            <a:r>
              <a:rPr lang="en-US" dirty="0" smtClean="0">
                <a:latin typeface="Franklin Gothic Demi Cond" panose="020B0706030402020204" pitchFamily="34" charset="0"/>
              </a:rPr>
              <a:t>Location Information: Block, District, Ward, Latitude and Longitude etc</a:t>
            </a:r>
          </a:p>
          <a:p>
            <a:pPr lvl="1"/>
            <a:r>
              <a:rPr lang="en-US" dirty="0" smtClean="0">
                <a:latin typeface="Franklin Gothic Demi Cond" panose="020B0706030402020204" pitchFamily="34" charset="0"/>
              </a:rPr>
              <a:t>Incident Details: Description (categorical), Primary Type, Booleans Arrest? and Domestic etc.</a:t>
            </a:r>
          </a:p>
          <a:p>
            <a:r>
              <a:rPr lang="en-US" dirty="0" smtClean="0">
                <a:latin typeface="Franklin Gothic Demi Cond" panose="020B0706030402020204" pitchFamily="34" charset="0"/>
              </a:rPr>
              <a:t>Research is primarily focused on Primary Type: Narcotics specifically exploring the differences in this data between Marijuana and other Narcotics</a:t>
            </a:r>
          </a:p>
          <a:p>
            <a:endParaRPr lang="en-US" dirty="0" smtClean="0">
              <a:latin typeface="Franklin Gothic Demi Cond" panose="020B0706030402020204" pitchFamily="34" charset="0"/>
            </a:endParaRPr>
          </a:p>
          <a:p>
            <a:pPr lvl="1"/>
            <a:endParaRPr lang="en-US" dirty="0">
              <a:latin typeface="Franklin Gothic Demi Cond" panose="020B07060304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1932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smtClean="0">
                <a:latin typeface="Franklin Gothic Demi Cond" panose="020B0706030402020204" pitchFamily="34" charset="0"/>
              </a:rPr>
              <a:t>HYPOTHESIS:</a:t>
            </a:r>
            <a:endParaRPr lang="en-US" sz="4400" dirty="0">
              <a:latin typeface="Franklin Gothic Demi Cond" panose="020B0706030402020204" pitchFamily="34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sz="1600" dirty="0" smtClean="0">
                <a:latin typeface="Franklin Gothic Demi Cond" panose="020B0706030402020204" pitchFamily="34" charset="0"/>
              </a:rPr>
              <a:t>Examination of geographical distribution of many Narcotics will show clear shifts in frequency and location however incidents involving Marijuana will not.</a:t>
            </a:r>
          </a:p>
          <a:p>
            <a:r>
              <a:rPr lang="en-US" sz="1600" dirty="0" smtClean="0">
                <a:latin typeface="Franklin Gothic Demi Cond" panose="020B0706030402020204" pitchFamily="34" charset="0"/>
              </a:rPr>
              <a:t>To achieve this, incidents involving specific narcotics will be clustered (using </a:t>
            </a:r>
            <a:r>
              <a:rPr lang="en-US" sz="1600" dirty="0" err="1" smtClean="0">
                <a:latin typeface="Franklin Gothic Demi Cond" panose="020B0706030402020204" pitchFamily="34" charset="0"/>
              </a:rPr>
              <a:t>kmeans</a:t>
            </a:r>
            <a:r>
              <a:rPr lang="en-US" sz="1600" dirty="0" smtClean="0">
                <a:latin typeface="Franklin Gothic Demi Cond" panose="020B0706030402020204" pitchFamily="34" charset="0"/>
              </a:rPr>
              <a:t>) upon geographical location so that we can examine trends on a geographical basis</a:t>
            </a:r>
          </a:p>
          <a:p>
            <a:r>
              <a:rPr lang="en-US" sz="1600" dirty="0" smtClean="0">
                <a:latin typeface="Franklin Gothic Demi Cond" panose="020B0706030402020204" pitchFamily="34" charset="0"/>
              </a:rPr>
              <a:t>5 Clusters were chosen based off of the </a:t>
            </a:r>
            <a:r>
              <a:rPr lang="en-US" sz="1600" dirty="0" err="1" smtClean="0">
                <a:latin typeface="Franklin Gothic Demi Cond" panose="020B0706030402020204" pitchFamily="34" charset="0"/>
              </a:rPr>
              <a:t>kmeans</a:t>
            </a:r>
            <a:r>
              <a:rPr lang="en-US" sz="1600" dirty="0" smtClean="0">
                <a:latin typeface="Franklin Gothic Demi Cond" panose="020B0706030402020204" pitchFamily="34" charset="0"/>
              </a:rPr>
              <a:t> error</a:t>
            </a:r>
          </a:p>
        </p:txBody>
      </p:sp>
      <p:pic>
        <p:nvPicPr>
          <p:cNvPr id="1026" name="Picture 2" descr="C:\Users\Tbeaudry\Desktop\hw\datamining project\individual\mrj all years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3124201"/>
            <a:ext cx="3094772" cy="2711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Tbeaudry\Desktop\hw\datamining project\cannabis cluster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3270066"/>
            <a:ext cx="3810000" cy="2360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650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smtClean="0">
                <a:latin typeface="Franklin Gothic Demi Cond" panose="020B0706030402020204" pitchFamily="34" charset="0"/>
              </a:rPr>
              <a:t>Result: Marijuana</a:t>
            </a:r>
            <a:endParaRPr lang="en-US" sz="4400" dirty="0">
              <a:latin typeface="Franklin Gothic Demi Cond" panose="020B0706030402020204" pitchFamily="34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Franklin Gothic Demi Cond" panose="020B0706030402020204" pitchFamily="34" charset="0"/>
              </a:rPr>
              <a:t>Marijuana along with other Narcotics all show shifts in distribution</a:t>
            </a:r>
          </a:p>
          <a:p>
            <a:endParaRPr lang="en-US" dirty="0">
              <a:latin typeface="Franklin Gothic Demi Cond" panose="020B0706030402020204" pitchFamily="34" charset="0"/>
            </a:endParaRPr>
          </a:p>
          <a:p>
            <a:endParaRPr lang="en-US" dirty="0" smtClean="0">
              <a:latin typeface="Franklin Gothic Demi Cond" panose="020B0706030402020204" pitchFamily="34" charset="0"/>
            </a:endParaRPr>
          </a:p>
          <a:p>
            <a:endParaRPr lang="en-US" dirty="0">
              <a:latin typeface="Franklin Gothic Demi Cond" panose="020B0706030402020204" pitchFamily="34" charset="0"/>
            </a:endParaRPr>
          </a:p>
          <a:p>
            <a:endParaRPr lang="en-US" dirty="0" smtClean="0">
              <a:latin typeface="Franklin Gothic Demi Cond" panose="020B0706030402020204" pitchFamily="34" charset="0"/>
            </a:endParaRPr>
          </a:p>
          <a:p>
            <a:endParaRPr lang="en-US" dirty="0">
              <a:latin typeface="Franklin Gothic Demi Cond" panose="020B0706030402020204" pitchFamily="34" charset="0"/>
            </a:endParaRPr>
          </a:p>
          <a:p>
            <a:endParaRPr lang="en-US" dirty="0" smtClean="0">
              <a:latin typeface="Franklin Gothic Demi Cond" panose="020B0706030402020204" pitchFamily="34" charset="0"/>
            </a:endParaRPr>
          </a:p>
          <a:p>
            <a:endParaRPr lang="en-US" dirty="0">
              <a:latin typeface="Franklin Gothic Demi Cond" panose="020B0706030402020204" pitchFamily="34" charset="0"/>
            </a:endParaRPr>
          </a:p>
          <a:p>
            <a:r>
              <a:rPr lang="en-US" dirty="0" smtClean="0">
                <a:latin typeface="Franklin Gothic Demi Cond" panose="020B0706030402020204" pitchFamily="34" charset="0"/>
              </a:rPr>
              <a:t>The percentage of Cannabis Reports vs all Cannabis Reports per cluster shows definitive geographical transitions. Cluster 1 lost ~ 10% of the activity over the entire period. Cluster 3 and Cluster 0 traded a significant amount of activity since 2011</a:t>
            </a:r>
          </a:p>
          <a:p>
            <a:endParaRPr lang="en-US" dirty="0">
              <a:latin typeface="Franklin Gothic Demi Cond" panose="020B0706030402020204" pitchFamily="34" charset="0"/>
            </a:endParaRPr>
          </a:p>
        </p:txBody>
      </p:sp>
      <p:pic>
        <p:nvPicPr>
          <p:cNvPr id="2051" name="Picture 3" descr="C:\Users\Tbeaudry\Desktop\hw\datamining project\cannabis rate overal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932774"/>
            <a:ext cx="3800475" cy="281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Tbeaudry\Desktop\hw\datamining project\cannabis clusters rat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2007550"/>
            <a:ext cx="4562890" cy="265469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3457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Tbeaudry\Desktop\hw\datamining project\mj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219" y="185993"/>
            <a:ext cx="7315200" cy="6412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3457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smtClean="0">
                <a:latin typeface="Franklin Gothic Demi Cond" panose="020B0706030402020204" pitchFamily="34" charset="0"/>
              </a:rPr>
              <a:t>Result: Cocaine</a:t>
            </a:r>
            <a:endParaRPr lang="en-US" sz="4400" dirty="0">
              <a:latin typeface="Franklin Gothic Demi Cond" panose="020B0706030402020204" pitchFamily="34" charset="0"/>
            </a:endParaRPr>
          </a:p>
        </p:txBody>
      </p:sp>
      <p:pic>
        <p:nvPicPr>
          <p:cNvPr id="4" name="Picture 2" descr="C:\Users\Tbeaudry\Desktop\hw\datamining project\cocaine rate overall.png"/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667000"/>
            <a:ext cx="4219382" cy="28956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3" descr="C:\Users\Tbeaudry\Desktop\hw\datamining project\cocaine clusters rat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2667000"/>
            <a:ext cx="4557556" cy="28956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1"/>
          <p:cNvSpPr txBox="1">
            <a:spLocks/>
          </p:cNvSpPr>
          <p:nvPr/>
        </p:nvSpPr>
        <p:spPr>
          <a:xfrm>
            <a:off x="533400" y="1600200"/>
            <a:ext cx="79248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latin typeface="Franklin Gothic Demi Cond" panose="020B0706030402020204" pitchFamily="34" charset="0"/>
              </a:rPr>
              <a:t>Cluster 3 tends downwards over the whole span while Cluster 1 trends fairly upwards along with Cluster 4. Overall Usage is significantly reduced across the city</a:t>
            </a:r>
          </a:p>
        </p:txBody>
      </p:sp>
    </p:spTree>
    <p:extLst>
      <p:ext uri="{BB962C8B-B14F-4D97-AF65-F5344CB8AC3E}">
        <p14:creationId xmlns:p14="http://schemas.microsoft.com/office/powerpoint/2010/main" val="2269782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Tbeaudry\Desktop\hw\datamining project\coc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222363"/>
            <a:ext cx="7221549" cy="6330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3457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smtClean="0">
                <a:latin typeface="Franklin Gothic Demi Cond" panose="020B0706030402020204" pitchFamily="34" charset="0"/>
              </a:rPr>
              <a:t>Results: Hallucinogens </a:t>
            </a:r>
            <a:endParaRPr lang="en-US" sz="4400" dirty="0">
              <a:latin typeface="Franklin Gothic Demi Cond" panose="020B0706030402020204" pitchFamily="34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>
                <a:latin typeface="Franklin Gothic Demi Cond" panose="020B0706030402020204" pitchFamily="34" charset="0"/>
              </a:rPr>
              <a:t>This case is particularly interesting because you can see some clusters where the drug hit first before becoming more popular in other areas. Cluster 4 for example has quite a large percentage of reports then drops extremely quickly. Cluster 1 gains similarly with the overall rate until remaining approximately constant</a:t>
            </a:r>
            <a:endParaRPr lang="en-US" dirty="0">
              <a:latin typeface="Franklin Gothic Demi Cond" panose="020B0706030402020204" pitchFamily="34" charset="0"/>
            </a:endParaRPr>
          </a:p>
        </p:txBody>
      </p:sp>
      <p:pic>
        <p:nvPicPr>
          <p:cNvPr id="6146" name="Picture 2" descr="C:\Users\Tbeaudry\Desktop\hw\datamining project\hallucinogesn overall rat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555" y="2895602"/>
            <a:ext cx="3932471" cy="269655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Tbeaudry\Desktop\hw\datamining project\hallucinogesn clusters rat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9024" y="2895600"/>
            <a:ext cx="4791814" cy="269655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3457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Tbeaudry\Desktop\hw\datamining project\hal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20054"/>
            <a:ext cx="7127516" cy="624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3457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Horizon">
  <a:themeElements>
    <a:clrScheme name="Horizon">
      <a:dk1>
        <a:srgbClr val="000000"/>
      </a:dk1>
      <a:lt1>
        <a:srgbClr val="FFFFFF"/>
      </a:lt1>
      <a:dk2>
        <a:srgbClr val="1F2123"/>
      </a:dk2>
      <a:lt2>
        <a:srgbClr val="DC9E1F"/>
      </a:lt2>
      <a:accent1>
        <a:srgbClr val="7E97AD"/>
      </a:accent1>
      <a:accent2>
        <a:srgbClr val="CC8E60"/>
      </a:accent2>
      <a:accent3>
        <a:srgbClr val="7A6A60"/>
      </a:accent3>
      <a:accent4>
        <a:srgbClr val="B4936D"/>
      </a:accent4>
      <a:accent5>
        <a:srgbClr val="67787B"/>
      </a:accent5>
      <a:accent6>
        <a:srgbClr val="9D936F"/>
      </a:accent6>
      <a:hlink>
        <a:srgbClr val="646464"/>
      </a:hlink>
      <a:folHlink>
        <a:srgbClr val="969696"/>
      </a:folHlink>
    </a:clrScheme>
    <a:fontScheme name="Horizon">
      <a:majorFont>
        <a:latin typeface="Arial Narrow"/>
        <a:ea typeface=""/>
        <a:cs typeface=""/>
        <a:font script="Jpan" typeface="HGｺﾞｼｯｸM"/>
        <a:font script="Hang" typeface="HY얕은샘물M"/>
        <a:font script="Hans" typeface="方正姚体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 Narrow"/>
        <a:ea typeface=""/>
        <a:cs typeface=""/>
        <a:font script="Jpan" typeface="HGｺﾞｼｯｸM"/>
        <a:font script="Hang" typeface="HY얕은샘물M"/>
        <a:font script="Hans" typeface="方正姚体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Horizon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hade val="100000"/>
                <a:satMod val="100000"/>
              </a:schemeClr>
            </a:gs>
            <a:gs pos="100000">
              <a:schemeClr val="phClr">
                <a:tint val="61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</a:schemeClr>
            </a:gs>
            <a:gs pos="100000">
              <a:schemeClr val="phClr">
                <a:tint val="90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5240" cap="flat" cmpd="sng" algn="ctr">
          <a:solidFill>
            <a:schemeClr val="phClr">
              <a:tint val="25000"/>
              <a:alpha val="25000"/>
            </a:schemeClr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2924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prstMaterial="flat">
            <a:bevelT w="34925" h="47625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6000"/>
                <a:shade val="100000"/>
                <a:alpha val="100000"/>
                <a:satMod val="140000"/>
              </a:schemeClr>
            </a:gs>
            <a:gs pos="31000">
              <a:schemeClr val="phClr">
                <a:tint val="100000"/>
                <a:shade val="90000"/>
                <a:alpha val="100000"/>
              </a:schemeClr>
            </a:gs>
            <a:gs pos="100000">
              <a:schemeClr val="phClr">
                <a:tint val="100000"/>
                <a:shade val="80000"/>
                <a:alpha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hade val="100000"/>
                <a:alpha val="100000"/>
                <a:satMod val="180000"/>
              </a:schemeClr>
            </a:gs>
            <a:gs pos="41000">
              <a:schemeClr val="phClr">
                <a:tint val="100000"/>
                <a:shade val="100000"/>
                <a:alpha val="100000"/>
                <a:satMod val="150000"/>
              </a:schemeClr>
            </a:gs>
            <a:gs pos="100000">
              <a:schemeClr val="phClr">
                <a:tint val="100000"/>
                <a:shade val="65000"/>
                <a:alpha val="100000"/>
              </a:schemeClr>
            </a:gs>
          </a:gsLst>
          <a:path path="circle">
            <a:fillToRect l="50000" t="80000" r="100000" b="10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Horizon</Template>
  <TotalTime>205</TotalTime>
  <Words>420</Words>
  <Application>Microsoft Office PowerPoint</Application>
  <PresentationFormat>On-screen Show (4:3)</PresentationFormat>
  <Paragraphs>84</Paragraphs>
  <Slides>14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Horizon</vt:lpstr>
      <vt:lpstr>Chicago: Marijuana and other Narcotics</vt:lpstr>
      <vt:lpstr>DATASET:</vt:lpstr>
      <vt:lpstr>HYPOTHESIS:</vt:lpstr>
      <vt:lpstr>Result: Marijuana</vt:lpstr>
      <vt:lpstr>PowerPoint Presentation</vt:lpstr>
      <vt:lpstr>Result: Cocaine</vt:lpstr>
      <vt:lpstr>PowerPoint Presentation</vt:lpstr>
      <vt:lpstr>Results: Hallucinogens </vt:lpstr>
      <vt:lpstr>PowerPoint Presentation</vt:lpstr>
      <vt:lpstr>HYPOTHESIS</vt:lpstr>
      <vt:lpstr>RESULTS: AGGravated Handgun</vt:lpstr>
      <vt:lpstr>RESULTS: FORCEd ENTRY</vt:lpstr>
      <vt:lpstr>RESULTS: Soliciting in public</vt:lpstr>
      <vt:lpstr>RESULTS: Theft of Labor Services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Chicago: Marijuana and other Narcotics</dc:title>
  <dc:creator>Tbeaudry</dc:creator>
  <cp:lastModifiedBy>Tbeaudry</cp:lastModifiedBy>
  <cp:revision>15</cp:revision>
  <dcterms:created xsi:type="dcterms:W3CDTF">2015-04-28T20:37:55Z</dcterms:created>
  <dcterms:modified xsi:type="dcterms:W3CDTF">2015-04-29T00:02:56Z</dcterms:modified>
</cp:coreProperties>
</file>